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62" r:id="rId6"/>
    <p:sldId id="264" r:id="rId7"/>
    <p:sldId id="265" r:id="rId8"/>
    <p:sldId id="277" r:id="rId9"/>
    <p:sldId id="278" r:id="rId10"/>
    <p:sldId id="281" r:id="rId11"/>
    <p:sldId id="279" r:id="rId12"/>
    <p:sldId id="280" r:id="rId13"/>
    <p:sldId id="266" r:id="rId14"/>
    <p:sldId id="274" r:id="rId15"/>
    <p:sldId id="275" r:id="rId16"/>
    <p:sldId id="267" r:id="rId17"/>
    <p:sldId id="268" r:id="rId18"/>
    <p:sldId id="269" r:id="rId19"/>
    <p:sldId id="271" r:id="rId20"/>
    <p:sldId id="272" r:id="rId21"/>
    <p:sldId id="273" r:id="rId22"/>
    <p:sldId id="276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riusz Latawiec" initials="DL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1668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802E4-1FBF-47AB-B7CF-A7EDF4876624}" type="datetimeFigureOut">
              <a:rPr lang="pl-PL" smtClean="0"/>
              <a:pPr/>
              <a:t>2014-07-31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BB925-3784-4523-9FE6-F43123CC9E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36489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Jaka</a:t>
            </a:r>
            <a:r>
              <a:rPr lang="pl-PL" baseline="0" dirty="0" smtClean="0"/>
              <a:t> będzie taryfa jeśli tylko modernizacja OŚ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B4207-76E3-4E5D-BADF-E5F24FE60803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B4207-76E3-4E5D-BADF-E5F24FE60803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7F0C3-308E-4A67-8C29-BE26957B9F45}" type="datetimeFigureOut">
              <a:rPr lang="pl-PL" smtClean="0"/>
              <a:pPr/>
              <a:t>2014-07-31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8684-531B-444A-8169-DFCB6BEB88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7F0C3-308E-4A67-8C29-BE26957B9F45}" type="datetimeFigureOut">
              <a:rPr lang="pl-PL" smtClean="0"/>
              <a:pPr/>
              <a:t>2014-07-31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8684-531B-444A-8169-DFCB6BEB88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7F0C3-308E-4A67-8C29-BE26957B9F45}" type="datetimeFigureOut">
              <a:rPr lang="pl-PL" smtClean="0"/>
              <a:pPr/>
              <a:t>2014-07-31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8684-531B-444A-8169-DFCB6BEB88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7F0C3-308E-4A67-8C29-BE26957B9F45}" type="datetimeFigureOut">
              <a:rPr lang="pl-PL" smtClean="0"/>
              <a:pPr/>
              <a:t>2014-07-31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8684-531B-444A-8169-DFCB6BEB88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7F0C3-308E-4A67-8C29-BE26957B9F45}" type="datetimeFigureOut">
              <a:rPr lang="pl-PL" smtClean="0"/>
              <a:pPr/>
              <a:t>2014-07-31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8684-531B-444A-8169-DFCB6BEB88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7F0C3-308E-4A67-8C29-BE26957B9F45}" type="datetimeFigureOut">
              <a:rPr lang="pl-PL" smtClean="0"/>
              <a:pPr/>
              <a:t>2014-07-31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8684-531B-444A-8169-DFCB6BEB88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7F0C3-308E-4A67-8C29-BE26957B9F45}" type="datetimeFigureOut">
              <a:rPr lang="pl-PL" smtClean="0"/>
              <a:pPr/>
              <a:t>2014-07-31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8684-531B-444A-8169-DFCB6BEB88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7F0C3-308E-4A67-8C29-BE26957B9F45}" type="datetimeFigureOut">
              <a:rPr lang="pl-PL" smtClean="0"/>
              <a:pPr/>
              <a:t>2014-07-31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8684-531B-444A-8169-DFCB6BEB88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7F0C3-308E-4A67-8C29-BE26957B9F45}" type="datetimeFigureOut">
              <a:rPr lang="pl-PL" smtClean="0"/>
              <a:pPr/>
              <a:t>2014-07-31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8684-531B-444A-8169-DFCB6BEB88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7F0C3-308E-4A67-8C29-BE26957B9F45}" type="datetimeFigureOut">
              <a:rPr lang="pl-PL" smtClean="0"/>
              <a:pPr/>
              <a:t>2014-07-31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8684-531B-444A-8169-DFCB6BEB88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7F0C3-308E-4A67-8C29-BE26957B9F45}" type="datetimeFigureOut">
              <a:rPr lang="pl-PL" smtClean="0"/>
              <a:pPr/>
              <a:t>2014-07-31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8684-531B-444A-8169-DFCB6BEB88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7F0C3-308E-4A67-8C29-BE26957B9F45}" type="datetimeFigureOut">
              <a:rPr lang="pl-PL" smtClean="0"/>
              <a:pPr/>
              <a:t>2014-07-31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68684-531B-444A-8169-DFCB6BEB886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3600" b="1" dirty="0" smtClean="0"/>
              <a:t>Rozbudowa i modernizacja gospodarki ściekowej na terenie Miasta i Gminy Szczawnica</a:t>
            </a:r>
            <a:br>
              <a:rPr lang="pl-PL" sz="3600" b="1" dirty="0" smtClean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628801"/>
            <a:ext cx="8676009" cy="400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4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648072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 descr="O:\szkoly\zielona wod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501008"/>
            <a:ext cx="4608512" cy="2852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l-PL" sz="4000" b="1" dirty="0" smtClean="0"/>
              <a:t>Rok 2013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sz="4000" b="1" dirty="0" smtClean="0"/>
              <a:t>1850 mieszkańców bez kanalizacji, czyli              66 600 </a:t>
            </a:r>
            <a:r>
              <a:rPr lang="pl-PL" sz="4000" b="1" dirty="0" err="1" smtClean="0"/>
              <a:t>m³</a:t>
            </a:r>
            <a:r>
              <a:rPr lang="pl-PL" sz="4000" b="1" dirty="0" smtClean="0"/>
              <a:t> ścieków rocznie</a:t>
            </a:r>
          </a:p>
          <a:p>
            <a:pPr>
              <a:buNone/>
            </a:pPr>
            <a:endParaRPr lang="pl-PL" sz="4000" b="1" dirty="0" smtClean="0"/>
          </a:p>
          <a:p>
            <a:pPr>
              <a:buNone/>
            </a:pPr>
            <a:r>
              <a:rPr lang="pl-PL" sz="4000" b="1" dirty="0" smtClean="0"/>
              <a:t>8021 </a:t>
            </a:r>
            <a:r>
              <a:rPr lang="pl-PL" sz="4000" b="1" dirty="0" err="1" smtClean="0"/>
              <a:t>m³</a:t>
            </a:r>
            <a:r>
              <a:rPr lang="pl-PL" sz="4000" b="1" dirty="0" smtClean="0"/>
              <a:t> ścieków dowiezionych na oczyszczalnie w roku 2013</a:t>
            </a:r>
          </a:p>
          <a:p>
            <a:pPr>
              <a:buNone/>
            </a:pPr>
            <a:endParaRPr lang="pl-PL" sz="4000" dirty="0" smtClean="0"/>
          </a:p>
          <a:p>
            <a:pPr algn="ctr">
              <a:buNone/>
            </a:pPr>
            <a:r>
              <a:rPr lang="pl-PL" sz="7800" b="1" dirty="0" smtClean="0">
                <a:solidFill>
                  <a:srgbClr val="FF0000"/>
                </a:solidFill>
              </a:rPr>
              <a:t>12 %</a:t>
            </a:r>
            <a:endParaRPr lang="pl-PL" sz="7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rmAutofit/>
          </a:bodyPr>
          <a:lstStyle/>
          <a:p>
            <a:r>
              <a:rPr lang="pl-PL" sz="7200" b="1" dirty="0" smtClean="0"/>
              <a:t>a co na to turyści …</a:t>
            </a:r>
            <a:endParaRPr lang="pl-PL" sz="72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Kanalizacja ul. Skotnicka</a:t>
            </a:r>
            <a:endParaRPr lang="pl-PL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Oczyszczalnia ścieków – stan obecny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4788024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717" y="2564904"/>
            <a:ext cx="537674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Kanalizacja Jaworki, Szlachtowa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Kanał główny   - 17 290m   k. grawitacyjnej</a:t>
            </a:r>
          </a:p>
          <a:p>
            <a:pPr lvl="6">
              <a:buNone/>
            </a:pPr>
            <a:r>
              <a:rPr lang="pl-PL" sz="3200" dirty="0"/>
              <a:t> -  </a:t>
            </a:r>
            <a:r>
              <a:rPr lang="pl-PL" sz="3200" dirty="0" smtClean="0"/>
              <a:t>2 690m    k. tłocznej</a:t>
            </a:r>
            <a:endParaRPr lang="pl-PL" sz="3200" dirty="0"/>
          </a:p>
          <a:p>
            <a:r>
              <a:rPr lang="pl-PL" dirty="0" smtClean="0"/>
              <a:t>Podłączenia     - 350 </a:t>
            </a:r>
            <a:r>
              <a:rPr lang="pl-PL" dirty="0" err="1" smtClean="0"/>
              <a:t>szt</a:t>
            </a:r>
            <a:r>
              <a:rPr lang="pl-PL" dirty="0" smtClean="0"/>
              <a:t>  </a:t>
            </a:r>
          </a:p>
          <a:p>
            <a:pPr lvl="6">
              <a:buNone/>
            </a:pPr>
            <a:r>
              <a:rPr lang="pl-PL" sz="3200" dirty="0" smtClean="0"/>
              <a:t>- 3 355 </a:t>
            </a:r>
            <a:r>
              <a:rPr lang="pl-PL" sz="3200" dirty="0"/>
              <a:t>m  </a:t>
            </a:r>
          </a:p>
          <a:p>
            <a:r>
              <a:rPr lang="pl-PL" dirty="0" smtClean="0"/>
              <a:t>Pompownie sieciowe 7</a:t>
            </a:r>
            <a:endParaRPr lang="pl-P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Zakres realizacji</a:t>
            </a:r>
            <a:endParaRPr lang="pl-PL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00200"/>
            <a:ext cx="856895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Termin realizacji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b="1" dirty="0" smtClean="0"/>
              <a:t>Zakończenie robót budowlanych 1.06.2015</a:t>
            </a:r>
          </a:p>
          <a:p>
            <a:pPr>
              <a:buNone/>
            </a:pPr>
            <a:endParaRPr lang="pl-PL" b="1" dirty="0" smtClean="0"/>
          </a:p>
          <a:p>
            <a:pPr>
              <a:buNone/>
            </a:pPr>
            <a:r>
              <a:rPr lang="pl-PL" b="1" dirty="0" smtClean="0"/>
              <a:t>Zakończenie inwestycji 30.06.2015</a:t>
            </a:r>
            <a:endParaRPr lang="pl-PL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Efekt ekologiczny dla całego projektu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844824"/>
            <a:ext cx="7776864" cy="3340968"/>
          </a:xfrm>
        </p:spPr>
        <p:txBody>
          <a:bodyPr/>
          <a:lstStyle/>
          <a:p>
            <a:pPr>
              <a:buNone/>
            </a:pPr>
            <a:r>
              <a:rPr lang="pl-PL" i="1" dirty="0" smtClean="0"/>
              <a:t>   </a:t>
            </a:r>
            <a:r>
              <a:rPr lang="pl-PL" b="1" i="1" dirty="0" smtClean="0"/>
              <a:t>W wyniku realizacji projektu do nowo wybudowanej sieci kanalizacji sanitarnej podłączonych zostanie 2057 osób.</a:t>
            </a:r>
          </a:p>
          <a:p>
            <a:pPr>
              <a:buNone/>
            </a:pPr>
            <a:endParaRPr lang="pl-PL" i="1" dirty="0"/>
          </a:p>
          <a:p>
            <a:pPr>
              <a:buNone/>
            </a:pPr>
            <a:endParaRPr lang="pl-PL" i="1" dirty="0" smtClean="0"/>
          </a:p>
          <a:p>
            <a:pPr>
              <a:buNone/>
            </a:pPr>
            <a:r>
              <a:rPr lang="pl-PL" sz="1600" b="1" i="1" dirty="0" smtClean="0"/>
              <a:t>Zapis z Decyzji</a:t>
            </a:r>
            <a:endParaRPr lang="pl-PL" sz="16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224135"/>
          </a:xfrm>
        </p:spPr>
        <p:txBody>
          <a:bodyPr/>
          <a:lstStyle/>
          <a:p>
            <a:r>
              <a:rPr lang="pl-PL" b="1" dirty="0" smtClean="0"/>
              <a:t>Zakres</a:t>
            </a:r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683568" y="1700808"/>
            <a:ext cx="7920880" cy="3937992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l-PL" b="1" dirty="0" smtClean="0">
                <a:solidFill>
                  <a:schemeClr val="tx1"/>
                </a:solidFill>
              </a:rPr>
              <a:t>Modernizacja oczyszczalni ścieków w Szczawnicy (projekt + wykonawstwo) – zwiększenie przepustowości z 3030 </a:t>
            </a:r>
            <a:r>
              <a:rPr lang="pl-PL" b="1" dirty="0" err="1" smtClean="0">
                <a:solidFill>
                  <a:schemeClr val="tx1"/>
                </a:solidFill>
              </a:rPr>
              <a:t>m³</a:t>
            </a:r>
            <a:r>
              <a:rPr lang="pl-PL" b="1" dirty="0" smtClean="0">
                <a:solidFill>
                  <a:schemeClr val="tx1"/>
                </a:solidFill>
              </a:rPr>
              <a:t>/d do 3600 </a:t>
            </a:r>
            <a:r>
              <a:rPr lang="pl-PL" b="1" dirty="0" err="1" smtClean="0">
                <a:solidFill>
                  <a:schemeClr val="tx1"/>
                </a:solidFill>
              </a:rPr>
              <a:t>m³</a:t>
            </a:r>
            <a:r>
              <a:rPr lang="pl-PL" b="1" dirty="0" smtClean="0">
                <a:solidFill>
                  <a:schemeClr val="tx1"/>
                </a:solidFill>
              </a:rPr>
              <a:t>/d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b="1" dirty="0" smtClean="0">
                <a:solidFill>
                  <a:schemeClr val="tx1"/>
                </a:solidFill>
              </a:rPr>
              <a:t>Budowa kanalizacji sanitarnej ok. 23 km (Jaworki, Szlachtowa, ul. Staszowa, Flisacka, Brzeg, Skotnicka)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b="1" dirty="0" smtClean="0">
                <a:solidFill>
                  <a:schemeClr val="tx1"/>
                </a:solidFill>
              </a:rPr>
              <a:t>Modernizacja sieci kanalizacyjnej – ok. 3 km (ul. </a:t>
            </a:r>
            <a:r>
              <a:rPr lang="pl-PL" b="1" dirty="0" err="1" smtClean="0">
                <a:solidFill>
                  <a:schemeClr val="tx1"/>
                </a:solidFill>
              </a:rPr>
              <a:t>Szlachtowska</a:t>
            </a:r>
            <a:r>
              <a:rPr lang="pl-PL" b="1" dirty="0" smtClean="0">
                <a:solidFill>
                  <a:schemeClr val="tx1"/>
                </a:solidFill>
              </a:rPr>
              <a:t>)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Szanse i mocne strony projektu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00201"/>
            <a:ext cx="8784976" cy="4349080"/>
          </a:xfrm>
        </p:spPr>
        <p:txBody>
          <a:bodyPr>
            <a:normAutofit/>
          </a:bodyPr>
          <a:lstStyle/>
          <a:p>
            <a:r>
              <a:rPr lang="pl-PL" b="1" dirty="0" smtClean="0"/>
              <a:t>Możliwość realizacji dużego zadania inwestycyjnego przy 64% dofinansowaniu</a:t>
            </a:r>
          </a:p>
          <a:p>
            <a:r>
              <a:rPr lang="pl-PL" b="1" dirty="0" smtClean="0"/>
              <a:t>Podniesienie poziomu cywilizacyjnego wsi w gminie</a:t>
            </a:r>
          </a:p>
          <a:p>
            <a:r>
              <a:rPr lang="pl-PL" b="1" dirty="0" smtClean="0"/>
              <a:t>Podniesienie potencjału turystycznego gminy</a:t>
            </a:r>
          </a:p>
          <a:p>
            <a:r>
              <a:rPr lang="pl-PL" b="1" dirty="0" smtClean="0"/>
              <a:t>Inwestycja DALEKOWZROCZNA – wykracza poza czas naszego życia</a:t>
            </a:r>
            <a:endParaRPr lang="pl-PL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Zagrożenia w realizacji projektu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pPr lvl="0"/>
            <a:r>
              <a:rPr lang="pl-PL" b="1" dirty="0" smtClean="0"/>
              <a:t>Krótki </a:t>
            </a:r>
            <a:r>
              <a:rPr lang="pl-PL" b="1" dirty="0"/>
              <a:t>czas realizacji inwestycji</a:t>
            </a:r>
          </a:p>
          <a:p>
            <a:pPr lvl="0"/>
            <a:r>
              <a:rPr lang="pl-PL" b="1" dirty="0" smtClean="0"/>
              <a:t>Problemy w bieżącej realizacji robót budowlanych (wejścia w teren)</a:t>
            </a:r>
          </a:p>
          <a:p>
            <a:pPr lvl="0"/>
            <a:r>
              <a:rPr lang="pl-PL" b="1" dirty="0" smtClean="0"/>
              <a:t>Równoległe prowadzenie prac – rozkopanie dużej części gminy 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Biuro Projektu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sz="4000" b="1" dirty="0" smtClean="0"/>
              <a:t>Szczawnica   ul. Zawodzie 19c  (ZGK)</a:t>
            </a:r>
          </a:p>
          <a:p>
            <a:pPr>
              <a:buNone/>
            </a:pPr>
            <a:endParaRPr lang="pl-PL" sz="4000" b="1" dirty="0" smtClean="0"/>
          </a:p>
          <a:p>
            <a:pPr>
              <a:buNone/>
            </a:pPr>
            <a:r>
              <a:rPr lang="pl-PL" sz="4000" b="1" dirty="0" smtClean="0"/>
              <a:t>                      </a:t>
            </a:r>
            <a:r>
              <a:rPr lang="pl-PL" sz="4000" b="1" dirty="0" err="1" smtClean="0"/>
              <a:t>tel</a:t>
            </a:r>
            <a:r>
              <a:rPr lang="pl-PL" sz="4000" b="1" dirty="0" smtClean="0"/>
              <a:t> 512 470 113</a:t>
            </a:r>
          </a:p>
          <a:p>
            <a:pPr>
              <a:buNone/>
            </a:pPr>
            <a:endParaRPr lang="pl-PL" sz="4000" b="1" dirty="0" smtClean="0"/>
          </a:p>
          <a:p>
            <a:pPr>
              <a:buNone/>
            </a:pPr>
            <a:r>
              <a:rPr lang="pl-PL" sz="4000" b="1" dirty="0" smtClean="0"/>
              <a:t>            Czynne w godz. 8 - 15</a:t>
            </a:r>
            <a:endParaRPr lang="pl-PL" sz="4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Koszty robót budowlanych</a:t>
            </a:r>
            <a:endParaRPr lang="pl-PL" b="1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395536" y="1700809"/>
          <a:ext cx="8352928" cy="3461223"/>
        </p:xfrm>
        <a:graphic>
          <a:graphicData uri="http://schemas.openxmlformats.org/drawingml/2006/table">
            <a:tbl>
              <a:tblPr/>
              <a:tblGrid>
                <a:gridCol w="648072"/>
                <a:gridCol w="6192688"/>
                <a:gridCol w="1512168"/>
              </a:tblGrid>
              <a:tr h="31616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Lp.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Opis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Wartość netto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16169">
                <a:tc>
                  <a:txBody>
                    <a:bodyPr/>
                    <a:lstStyle/>
                    <a:p>
                      <a:pPr algn="ctr" fontAlgn="t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Modernizacja oczyszczalni ścieków w Szczawnicy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8 121 951,22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215">
                <a:tc>
                  <a:txBody>
                    <a:bodyPr/>
                    <a:lstStyle/>
                    <a:p>
                      <a:pPr algn="ctr" fontAlgn="t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Budowa kanalizacji sanitarnej w Jaworkach i Szlachtowej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12 672 902,88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215">
                <a:tc>
                  <a:txBody>
                    <a:bodyPr/>
                    <a:lstStyle/>
                    <a:p>
                      <a:pPr algn="ctr" fontAlgn="t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Budowa kanalizacji </a:t>
                      </a: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sanitarnej ul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Staszowa </a:t>
                      </a: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 Flisacka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547 467,20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9215">
                <a:tc>
                  <a:txBody>
                    <a:bodyPr/>
                    <a:lstStyle/>
                    <a:p>
                      <a:pPr algn="ctr" fontAlgn="t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Budowa kanalizacji sanitarnej </a:t>
                      </a: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 Szczawnicy 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wzdłuż potoku Skotnickiego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568 104,50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9215">
                <a:tc>
                  <a:txBody>
                    <a:bodyPr/>
                    <a:lstStyle/>
                    <a:p>
                      <a:pPr algn="ctr" fontAlgn="t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Budowa kanalizacji sanitarnej </a:t>
                      </a: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 Szczawnicy 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ul. Brzeg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165 704,20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9215">
                <a:tc>
                  <a:txBody>
                    <a:bodyPr/>
                    <a:lstStyle/>
                    <a:p>
                      <a:pPr algn="ctr" fontAlgn="t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Modernizacja kanalizacji w Szczawnicy - ul. </a:t>
                      </a:r>
                      <a:r>
                        <a:rPr lang="pl-PL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Szlachtowska</a:t>
                      </a:r>
                      <a:endParaRPr lang="pl-PL" sz="16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(kontrakt jeszcze nie rozstrzygnięty)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2 350 000,00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81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Razem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r>
                        <a:rPr lang="pl-PL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426 130,00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Planowane rozszerzenie zakresu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800" b="1" dirty="0" smtClean="0"/>
              <a:t>Warunki rozszerzenia </a:t>
            </a:r>
          </a:p>
          <a:p>
            <a:r>
              <a:rPr lang="pl-PL" sz="2800" b="1" dirty="0" smtClean="0"/>
              <a:t> wskaźnik koncentracji 90MK/km,</a:t>
            </a:r>
          </a:p>
          <a:p>
            <a:r>
              <a:rPr lang="pl-PL" sz="2800" b="1" dirty="0" smtClean="0"/>
              <a:t>ukształtowanie terenu (pompownie),</a:t>
            </a:r>
          </a:p>
          <a:p>
            <a:r>
              <a:rPr lang="pl-PL" sz="2800" b="1" dirty="0" err="1" smtClean="0"/>
              <a:t>niekwalifikowalne</a:t>
            </a:r>
            <a:r>
              <a:rPr lang="pl-PL" sz="2800" b="1" dirty="0" smtClean="0"/>
              <a:t> podłączenia</a:t>
            </a:r>
          </a:p>
          <a:p>
            <a:pPr>
              <a:buNone/>
            </a:pPr>
            <a:endParaRPr lang="pl-PL" sz="2800" b="1" dirty="0"/>
          </a:p>
          <a:p>
            <a:pPr>
              <a:buNone/>
            </a:pPr>
            <a:r>
              <a:rPr lang="pl-PL" sz="3600" b="1" dirty="0" smtClean="0"/>
              <a:t>Planowane rozszerzenie</a:t>
            </a:r>
          </a:p>
          <a:p>
            <a:r>
              <a:rPr lang="pl-PL" sz="2800" b="1" dirty="0"/>
              <a:t>u</a:t>
            </a:r>
            <a:r>
              <a:rPr lang="pl-PL" sz="2800" b="1" dirty="0" smtClean="0"/>
              <a:t>l. Pienińska i ul. Języki</a:t>
            </a:r>
          </a:p>
          <a:p>
            <a:r>
              <a:rPr lang="pl-PL" sz="2800" b="1" dirty="0" smtClean="0"/>
              <a:t>dodatkowe odcinki w Jaworkach</a:t>
            </a:r>
          </a:p>
          <a:p>
            <a:endParaRPr lang="pl-PL" sz="2800" dirty="0"/>
          </a:p>
          <a:p>
            <a:pPr>
              <a:buNone/>
            </a:pPr>
            <a:endParaRPr lang="pl-PL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Źródła finansowania</a:t>
            </a:r>
            <a:endParaRPr lang="pl-PL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827584" y="1268760"/>
          <a:ext cx="7026529" cy="4920064"/>
        </p:xfrm>
        <a:graphic>
          <a:graphicData uri="http://schemas.openxmlformats.org/drawingml/2006/table">
            <a:tbl>
              <a:tblPr/>
              <a:tblGrid>
                <a:gridCol w="3312368"/>
                <a:gridCol w="1677216"/>
                <a:gridCol w="2036945"/>
              </a:tblGrid>
              <a:tr h="4489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Opis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wartość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7255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RAZEM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448925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Nakłady całkowite  w tym: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46 690 453,58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925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Podatek VAT</a:t>
                      </a:r>
                    </a:p>
                  </a:txBody>
                  <a:tcPr marL="1143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18,60%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8 682 117,36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925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Nakłady netto w tym:</a:t>
                      </a:r>
                    </a:p>
                  </a:txBody>
                  <a:tcPr marL="1143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81,40%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38 008 336,22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925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Nakłady netto kwalifikowane</a:t>
                      </a:r>
                    </a:p>
                  </a:txBody>
                  <a:tcPr marL="2286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78,32%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36 571 876,72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925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Nakłady netto </a:t>
                      </a:r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niekwalifikowane - przyłącza – </a:t>
                      </a:r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finansowane</a:t>
                      </a:r>
                      <a:r>
                        <a:rPr lang="pl-PL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przez UMiG Szczawnica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86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3,08%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1 436 459,50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8925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Dotacja POIiŚ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67,62%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24 728 988,73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925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Środki własne kwalifikowane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32,38%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11 842 887,99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55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Środki własne całkowite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13 279 347,49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Ź</a:t>
            </a:r>
            <a:r>
              <a:rPr lang="pl-PL" b="1" dirty="0" smtClean="0"/>
              <a:t>ródła finansowania kwoty brutto</a:t>
            </a:r>
            <a:endParaRPr lang="pl-PL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539552" y="1484785"/>
          <a:ext cx="7776864" cy="4377522"/>
        </p:xfrm>
        <a:graphic>
          <a:graphicData uri="http://schemas.openxmlformats.org/drawingml/2006/table">
            <a:tbl>
              <a:tblPr/>
              <a:tblGrid>
                <a:gridCol w="3722967"/>
                <a:gridCol w="1799434"/>
                <a:gridCol w="2254463"/>
              </a:tblGrid>
              <a:tr h="5685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Opis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wartość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6752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kwota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56858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dotacja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POIiŚ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52,96%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24 728 988,73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58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środki własne w tym: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47,04%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21 961 464,85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58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kredyt  NFOŚ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25,06%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 </a:t>
                      </a: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700 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58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środki własne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3,38%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579 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347,49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58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podatek VAT - pożyczka BOŚ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18,60%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8 682 117,36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509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razem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46 690 453,58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Stan zaawansowania realizacji projektu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7488832" cy="3816424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pl-PL" sz="2400" b="1" dirty="0" smtClean="0">
                <a:solidFill>
                  <a:schemeClr val="tx1"/>
                </a:solidFill>
              </a:rPr>
              <a:t>Kanalizacja ul. Brzeg – zakończono</a:t>
            </a:r>
          </a:p>
          <a:p>
            <a:pPr marL="457200" indent="-457200" algn="l">
              <a:buAutoNum type="arabicPeriod"/>
            </a:pPr>
            <a:r>
              <a:rPr lang="pl-PL" sz="2400" b="1" dirty="0" smtClean="0">
                <a:solidFill>
                  <a:schemeClr val="tx1"/>
                </a:solidFill>
              </a:rPr>
              <a:t>Kanalizacja ul. Skotnicka – zrealizowano ok. 40%</a:t>
            </a:r>
          </a:p>
          <a:p>
            <a:pPr marL="457200" indent="-457200" algn="l">
              <a:buAutoNum type="arabicPeriod"/>
            </a:pPr>
            <a:r>
              <a:rPr lang="pl-PL" sz="2400" b="1" dirty="0" smtClean="0">
                <a:solidFill>
                  <a:schemeClr val="tx1"/>
                </a:solidFill>
              </a:rPr>
              <a:t>Kanalizacja ul. Staszowa i Flisacka – umowa podpisana 16.07</a:t>
            </a:r>
          </a:p>
          <a:p>
            <a:pPr marL="457200" indent="-457200" algn="l">
              <a:buAutoNum type="arabicPeriod"/>
            </a:pPr>
            <a:r>
              <a:rPr lang="pl-PL" sz="2400" b="1" dirty="0" smtClean="0">
                <a:solidFill>
                  <a:schemeClr val="tx1"/>
                </a:solidFill>
              </a:rPr>
              <a:t>Modernizacja oczyszczalni ścieków – trwają prace projektowe</a:t>
            </a:r>
          </a:p>
          <a:p>
            <a:pPr marL="457200" indent="-457200" algn="l">
              <a:buAutoNum type="arabicPeriod"/>
            </a:pPr>
            <a:r>
              <a:rPr lang="pl-PL" sz="2400" b="1" dirty="0" smtClean="0">
                <a:solidFill>
                  <a:schemeClr val="tx1"/>
                </a:solidFill>
              </a:rPr>
              <a:t>Przebudowa kanalizacji ul. </a:t>
            </a:r>
            <a:r>
              <a:rPr lang="pl-PL" sz="2400" b="1" dirty="0" err="1" smtClean="0">
                <a:solidFill>
                  <a:schemeClr val="tx1"/>
                </a:solidFill>
              </a:rPr>
              <a:t>Szlachtowska</a:t>
            </a:r>
            <a:r>
              <a:rPr lang="pl-PL" sz="2400" b="1" dirty="0" smtClean="0">
                <a:solidFill>
                  <a:schemeClr val="tx1"/>
                </a:solidFill>
              </a:rPr>
              <a:t> – termin składania ofert 14.08.2014</a:t>
            </a:r>
            <a:endParaRPr lang="pl-PL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Autofit/>
          </a:bodyPr>
          <a:lstStyle/>
          <a:p>
            <a:r>
              <a:rPr lang="pl-PL" sz="8800" b="1" dirty="0" smtClean="0"/>
              <a:t>Po co to robimy….</a:t>
            </a:r>
            <a:endParaRPr lang="pl-PL" sz="8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C:\Users\ajarkiewicz\Desktop\Obraz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5760720" cy="324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Afera w Tolkmicku. Skażenie środowiska przez producenta mrożonek!"/>
          <p:cNvPicPr/>
          <p:nvPr/>
        </p:nvPicPr>
        <p:blipFill>
          <a:blip r:embed="rId3" cstate="print"/>
          <a:srcRect r="17918" b="11891"/>
          <a:stretch>
            <a:fillRect/>
          </a:stretch>
        </p:blipFill>
        <p:spPr bwMode="auto">
          <a:xfrm>
            <a:off x="3923928" y="3501008"/>
            <a:ext cx="4752528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554</Words>
  <Application>Microsoft Office PowerPoint</Application>
  <PresentationFormat>Pokaz na ekranie (4:3)</PresentationFormat>
  <Paragraphs>144</Paragraphs>
  <Slides>22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Motyw pakietu Office</vt:lpstr>
      <vt:lpstr>   Rozbudowa i modernizacja gospodarki ściekowej na terenie Miasta i Gminy Szczawnica   </vt:lpstr>
      <vt:lpstr>Zakres</vt:lpstr>
      <vt:lpstr>Koszty robót budowlanych</vt:lpstr>
      <vt:lpstr>Planowane rozszerzenie zakresu</vt:lpstr>
      <vt:lpstr>Źródła finansowania</vt:lpstr>
      <vt:lpstr>Źródła finansowania kwoty brutto</vt:lpstr>
      <vt:lpstr>Stan zaawansowania realizacji projektu</vt:lpstr>
      <vt:lpstr>Po co to robimy….</vt:lpstr>
      <vt:lpstr>Slajd 9</vt:lpstr>
      <vt:lpstr>Slajd 10</vt:lpstr>
      <vt:lpstr>Rok 2013</vt:lpstr>
      <vt:lpstr>a co na to turyści …</vt:lpstr>
      <vt:lpstr>Kanalizacja ul. Skotnicka</vt:lpstr>
      <vt:lpstr>Oczyszczalnia ścieków – stan obecny</vt:lpstr>
      <vt:lpstr>Slajd 15</vt:lpstr>
      <vt:lpstr>Kanalizacja Jaworki, Szlachtowa</vt:lpstr>
      <vt:lpstr>Zakres realizacji</vt:lpstr>
      <vt:lpstr>Termin realizacji </vt:lpstr>
      <vt:lpstr>Efekt ekologiczny dla całego projektu </vt:lpstr>
      <vt:lpstr>Szanse i mocne strony projektu</vt:lpstr>
      <vt:lpstr>Zagrożenia w realizacji projektu</vt:lpstr>
      <vt:lpstr>Biuro Projektu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Rozbudowa i modernizacja gospodarki ściekowej na terenie Miasta i Gminy Szczawnica</dc:title>
  <dc:creator>ajarkiewicz</dc:creator>
  <cp:lastModifiedBy>ajarkiewicz</cp:lastModifiedBy>
  <cp:revision>24</cp:revision>
  <dcterms:created xsi:type="dcterms:W3CDTF">2014-07-29T10:49:13Z</dcterms:created>
  <dcterms:modified xsi:type="dcterms:W3CDTF">2014-07-31T10:22:13Z</dcterms:modified>
</cp:coreProperties>
</file>